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83" r:id="rId7"/>
    <p:sldId id="262" r:id="rId8"/>
    <p:sldId id="261" r:id="rId9"/>
    <p:sldId id="263" r:id="rId10"/>
    <p:sldId id="282" r:id="rId11"/>
    <p:sldId id="266" r:id="rId12"/>
    <p:sldId id="267" r:id="rId13"/>
    <p:sldId id="269" r:id="rId14"/>
    <p:sldId id="268" r:id="rId15"/>
    <p:sldId id="281" r:id="rId16"/>
    <p:sldId id="279" r:id="rId17"/>
    <p:sldId id="278" r:id="rId18"/>
    <p:sldId id="277" r:id="rId19"/>
    <p:sldId id="26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60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9B71-B5D7-4754-B912-44FC25AA4ADA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E633-1A95-495F-ABD7-85789251FA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302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9B71-B5D7-4754-B912-44FC25AA4ADA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E633-1A95-495F-ABD7-85789251FA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232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9B71-B5D7-4754-B912-44FC25AA4ADA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E633-1A95-495F-ABD7-85789251FA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604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9B71-B5D7-4754-B912-44FC25AA4ADA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E633-1A95-495F-ABD7-85789251FA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100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9B71-B5D7-4754-B912-44FC25AA4ADA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E633-1A95-495F-ABD7-85789251FA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443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9B71-B5D7-4754-B912-44FC25AA4ADA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E633-1A95-495F-ABD7-85789251FA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4363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9B71-B5D7-4754-B912-44FC25AA4ADA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E633-1A95-495F-ABD7-85789251FA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135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9B71-B5D7-4754-B912-44FC25AA4ADA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E633-1A95-495F-ABD7-85789251FA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801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9B71-B5D7-4754-B912-44FC25AA4ADA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E633-1A95-495F-ABD7-85789251FA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0603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9B71-B5D7-4754-B912-44FC25AA4ADA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E633-1A95-495F-ABD7-85789251FA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6859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9B71-B5D7-4754-B912-44FC25AA4ADA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E633-1A95-495F-ABD7-85789251FA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1219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19B71-B5D7-4754-B912-44FC25AA4ADA}" type="datetimeFigureOut">
              <a:rPr lang="ru-RU" smtClean="0"/>
              <a:pPr/>
              <a:t>14.03.2015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FE633-1A95-495F-ABD7-85789251FA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14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1.imageban.ru/out/2011/09/22/bde12ef0fbe913993bd936a78a6911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5" y="0"/>
            <a:ext cx="12358255" cy="6908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0040" y="396240"/>
            <a:ext cx="7818120" cy="6233159"/>
          </a:xfrm>
        </p:spPr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Афанасенко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Анны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Николаевны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9315" y="4572000"/>
            <a:ext cx="2342606" cy="26626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Воспитатель детского сада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kniga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0121" y="4157740"/>
            <a:ext cx="3063240" cy="270026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544935" y="350590"/>
            <a:ext cx="4576158" cy="92333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Портфолио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5" name="Picture 2" descr="C:\Users\Анна\Desktop\а - копия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5283" y="36598"/>
            <a:ext cx="2744831" cy="4195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945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.imageban.ru/out/2011/09/22/bde12ef0fbe913993bd936a78a6911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5" y="0"/>
            <a:ext cx="12358255" cy="6908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616200" y="1435100"/>
            <a:ext cx="8737600" cy="47418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Конспект занятия по физкультуре.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Йога в детском саду для детей старшей и подготовительной группы.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 в старшей и подготовительной группе детского сада.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Портфолио воспитателя детского сада.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35300" y="554695"/>
            <a:ext cx="89789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Публикации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" name="Picture 3" descr="C:\Documents and Settings\Пользователь\Рабочий стол\школа\школа\анимация\003-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83316"/>
            <a:ext cx="1589087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.imageban.ru/out/2011/09/22/bde12ef0fbe913993bd936a78a6911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5" y="0"/>
            <a:ext cx="12358255" cy="6908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6300" y="365125"/>
            <a:ext cx="9207500" cy="1158875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</a:rPr>
              <a:t>Патриотическое воспитание</a:t>
            </a:r>
            <a:endParaRPr lang="ru-RU" sz="4000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165600" y="1386840"/>
            <a:ext cx="7734300" cy="524097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Большое значение в патриотическом воспитании дошкольников играет непосредственное участие их в праздниках  (День Победы, День защитника Отечества). Дети делают открытки, поздравления, подарки, выступают на утренниках. В результате такой работы у детей создаются не только представления о их городе, стране, но и возникает чувство сопричастности к важным происходящим событиям.</a:t>
            </a:r>
          </a:p>
          <a:p>
            <a:pPr marL="0" indent="0" algn="ctr"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Ежегодно принимаем участие в районном конкурсе патриотической песни «Моё отечество»  2012 год – 1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место; 2013 год – 1 место.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7" name="Picture 3" descr="C:\Users\Анна\Desktop\P11707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111" y="4203848"/>
            <a:ext cx="2883626" cy="2162719"/>
          </a:xfrm>
          <a:prstGeom prst="rect">
            <a:avLst/>
          </a:prstGeom>
          <a:noFill/>
        </p:spPr>
      </p:pic>
      <p:pic>
        <p:nvPicPr>
          <p:cNvPr id="1028" name="Picture 4" descr="C:\Users\Анна\Desktop\IMG_20131104_1413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1173" y="1619794"/>
            <a:ext cx="2818501" cy="2082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.imageban.ru/out/2011/09/22/bde12ef0fbe913993bd936a78a6911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5" y="0"/>
            <a:ext cx="12358255" cy="6908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05749" y="1458544"/>
            <a:ext cx="5225143" cy="159816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 год – районный конкурс педагогов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«Педагогический дебют» 2011»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181697"/>
            <a:ext cx="113538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Участие в профессиональных 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конкурсах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0" name="Picture 2" descr="C:\Users\Анна\Desktop\SDC148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9658" y="1645920"/>
            <a:ext cx="5644117" cy="3827417"/>
          </a:xfrm>
          <a:prstGeom prst="rect">
            <a:avLst/>
          </a:prstGeom>
          <a:noFill/>
        </p:spPr>
      </p:pic>
      <p:pic>
        <p:nvPicPr>
          <p:cNvPr id="2051" name="Picture 3" descr="C:\Users\Анна\Desktop\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5280" y="2866913"/>
            <a:ext cx="2899954" cy="3991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.imageban.ru/out/2011/09/22/bde12ef0fbe913993bd936a78a6911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5" y="0"/>
            <a:ext cx="12358255" cy="6908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6"/>
          <p:cNvSpPr>
            <a:spLocks noGrp="1"/>
          </p:cNvSpPr>
          <p:nvPr>
            <p:ph type="title"/>
          </p:nvPr>
        </p:nvSpPr>
        <p:spPr>
          <a:xfrm>
            <a:off x="1701800" y="495210"/>
            <a:ext cx="96520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Участие в профессиональных 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творческих конкурсах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074" name="Picture 2" descr="C:\Users\Анна\Desktop\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5509" y="1640795"/>
            <a:ext cx="2034917" cy="2800576"/>
          </a:xfrm>
          <a:prstGeom prst="rect">
            <a:avLst/>
          </a:prstGeom>
          <a:noFill/>
        </p:spPr>
      </p:pic>
      <p:pic>
        <p:nvPicPr>
          <p:cNvPr id="3075" name="Picture 3" descr="C:\Users\Анна\Desktop\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472" y="3810889"/>
            <a:ext cx="1946048" cy="2678268"/>
          </a:xfrm>
          <a:prstGeom prst="rect">
            <a:avLst/>
          </a:prstGeom>
          <a:noFill/>
        </p:spPr>
      </p:pic>
      <p:pic>
        <p:nvPicPr>
          <p:cNvPr id="3076" name="Picture 4" descr="C:\Users\Анна\Desktop\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3159" y="1763485"/>
            <a:ext cx="1838431" cy="2530158"/>
          </a:xfrm>
          <a:prstGeom prst="rect">
            <a:avLst/>
          </a:prstGeom>
          <a:noFill/>
        </p:spPr>
      </p:pic>
      <p:pic>
        <p:nvPicPr>
          <p:cNvPr id="3077" name="Picture 5" descr="C:\Users\Анна\Desktop\14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6509" y="3775166"/>
            <a:ext cx="1993591" cy="2743699"/>
          </a:xfrm>
          <a:prstGeom prst="rect">
            <a:avLst/>
          </a:prstGeom>
          <a:noFill/>
        </p:spPr>
      </p:pic>
      <p:pic>
        <p:nvPicPr>
          <p:cNvPr id="3078" name="Picture 6" descr="C:\Users\Анна\Desktop\5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53613" y="1737360"/>
            <a:ext cx="1888820" cy="2599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.imageban.ru/out/2011/09/22/bde12ef0fbe913993bd936a78a6911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5" y="0"/>
            <a:ext cx="12358255" cy="6908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6"/>
          <p:cNvSpPr>
            <a:spLocks noGrp="1"/>
          </p:cNvSpPr>
          <p:nvPr>
            <p:ph type="title"/>
          </p:nvPr>
        </p:nvSpPr>
        <p:spPr>
          <a:xfrm>
            <a:off x="838200" y="150743"/>
            <a:ext cx="10515600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Участие в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I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зональном молодёжном  форуме «ВОСТОК -2020: старт твоих побед»  2012 год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122" name="Picture 2" descr="C:\Users\Анна\Desktop\P10404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977" y="2278698"/>
            <a:ext cx="5424419" cy="4068314"/>
          </a:xfrm>
          <a:prstGeom prst="rect">
            <a:avLst/>
          </a:prstGeom>
          <a:noFill/>
        </p:spPr>
      </p:pic>
      <p:pic>
        <p:nvPicPr>
          <p:cNvPr id="5123" name="Picture 3" descr="C:\Users\Анна\Desktop\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938" y="1936377"/>
            <a:ext cx="3331818" cy="4585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.imageban.ru/out/2011/09/22/bde12ef0fbe913993bd936a78a6911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5" y="0"/>
            <a:ext cx="12358255" cy="6908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99898" y="365125"/>
            <a:ext cx="7893508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Краевые </a:t>
            </a: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и районные </a:t>
            </a:r>
            <a:endParaRPr lang="ru-RU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ea typeface="Times New Roman" pitchFamily="18" charset="0"/>
              <a:cs typeface="+mn-cs"/>
            </a:endParaRPr>
          </a:p>
          <a:p>
            <a:pPr algn="ctr" eaLnBrk="1" hangingPunct="1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к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онкурсы творческих </a:t>
            </a: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работ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146" name="Picture 2" descr="C:\Users\Анна\Desktop\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4344" y="1909483"/>
            <a:ext cx="1846999" cy="2541948"/>
          </a:xfrm>
          <a:prstGeom prst="rect">
            <a:avLst/>
          </a:prstGeom>
          <a:noFill/>
        </p:spPr>
      </p:pic>
      <p:pic>
        <p:nvPicPr>
          <p:cNvPr id="6148" name="Picture 4" descr="C:\Users\Анна\Desktop\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8494" y="1755859"/>
            <a:ext cx="1936376" cy="2664956"/>
          </a:xfrm>
          <a:prstGeom prst="rect">
            <a:avLst/>
          </a:prstGeom>
          <a:noFill/>
        </p:spPr>
      </p:pic>
      <p:pic>
        <p:nvPicPr>
          <p:cNvPr id="6149" name="Picture 5" descr="C:\Users\Анна\Desktop\1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5061" y="4333221"/>
            <a:ext cx="1834522" cy="2524779"/>
          </a:xfrm>
          <a:prstGeom prst="rect">
            <a:avLst/>
          </a:prstGeom>
          <a:noFill/>
        </p:spPr>
      </p:pic>
      <p:pic>
        <p:nvPicPr>
          <p:cNvPr id="6150" name="Picture 6" descr="C:\Users\Анна\Desktop\1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30201" y="1801906"/>
            <a:ext cx="1807585" cy="2487706"/>
          </a:xfrm>
          <a:prstGeom prst="rect">
            <a:avLst/>
          </a:prstGeom>
          <a:noFill/>
        </p:spPr>
      </p:pic>
      <p:pic>
        <p:nvPicPr>
          <p:cNvPr id="6152" name="Picture 8" descr="C:\Users\Анна\Desktop\9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38894" y="4206637"/>
            <a:ext cx="1927835" cy="2651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7929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1.imageban.ru/out/2011/09/22/bde12ef0fbe913993bd936a78a6911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5" y="0"/>
            <a:ext cx="12358255" cy="6908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3144" y="0"/>
            <a:ext cx="9410255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Награды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глав посёлка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  <a:p>
            <a:pPr algn="ctr" eaLnBrk="1" hangingPunct="1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за 3 года</a:t>
            </a:r>
          </a:p>
        </p:txBody>
      </p:sp>
      <p:pic>
        <p:nvPicPr>
          <p:cNvPr id="4098" name="Picture 2" descr="C:\Users\Анна\Desktop\1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6130" y="1405767"/>
            <a:ext cx="3961628" cy="5452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253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.imageban.ru/out/2011/09/22/bde12ef0fbe913993bd936a78a6911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5" y="-50802"/>
            <a:ext cx="12358255" cy="6908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25544" y="174812"/>
            <a:ext cx="7483549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VIII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Краевой фестиваль семейных талантов «ОЧАГ»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170" name="Picture 2" descr="C:\Users\Анна\Desktop\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376" y="1835851"/>
            <a:ext cx="6736977" cy="4895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45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790507" y="2483580"/>
          <a:ext cx="6610985" cy="4262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5910"/>
                <a:gridCol w="888365"/>
                <a:gridCol w="1320800"/>
                <a:gridCol w="1417955"/>
                <a:gridCol w="141795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     </a:t>
                      </a:r>
                      <a:r>
                        <a:rPr lang="ru-RU" sz="14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Фамилия уч-ся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Место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2925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II</a:t>
                      </a:r>
                      <a:r>
                        <a:rPr lang="ru-RU" sz="1400">
                          <a:effectLst/>
                        </a:rPr>
                        <a:t> Всероссийское интеллект - путешествие «Вундеркинд»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201</a:t>
                      </a:r>
                      <a:r>
                        <a:rPr lang="en-US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Марфин Никита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4 </a:t>
                      </a:r>
                      <a:r>
                        <a:rPr lang="ru-RU" sz="1400">
                          <a:effectLst/>
                        </a:rPr>
                        <a:t>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 место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Шимохина Виктория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 место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Казакова Дарья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 место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9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Москалёва Екатерина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 место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15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</a:t>
                      </a:r>
                      <a:r>
                        <a:rPr lang="ru-RU" sz="1400">
                          <a:effectLst/>
                        </a:rPr>
                        <a:t> Всероссийский дистанционный конкурс «Осенние мотивы»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2012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Казакова Дарья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место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 descr="http://i1.imageban.ru/out/2011/09/22/bde12ef0fbe913993bd936a78a6911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444" y="0"/>
            <a:ext cx="12358255" cy="6908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2083981" y="310995"/>
            <a:ext cx="10022959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Победители Всероссийских  конкурсов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492142"/>
              </p:ext>
            </p:extLst>
          </p:nvPr>
        </p:nvGraphicFramePr>
        <p:xfrm>
          <a:off x="6131859" y="2048451"/>
          <a:ext cx="5715000" cy="35052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53683"/>
                <a:gridCol w="767964"/>
                <a:gridCol w="1141791"/>
                <a:gridCol w="1225781"/>
                <a:gridCol w="1225781"/>
              </a:tblGrid>
              <a:tr h="327658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 дистанционный конкурс «Осенние мотивы»  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Ячменев</a:t>
                      </a:r>
                      <a:r>
                        <a:rPr lang="ru-RU" sz="2000" b="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.Д</a:t>
                      </a:r>
                      <a:endParaRPr lang="ru-RU" sz="2000" b="0" baseline="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Афанасенко.Л</a:t>
                      </a:r>
                      <a:endParaRPr lang="ru-RU" sz="2000" b="0" baseline="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Ерёменко.Н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Старшая</a:t>
                      </a:r>
                      <a:r>
                        <a:rPr lang="ru-RU" sz="2000" b="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группа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195" name="Picture 3" descr="C:\Users\Анна\Desktop\Ячменев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552" y="551323"/>
            <a:ext cx="2191871" cy="3096684"/>
          </a:xfrm>
          <a:prstGeom prst="rect">
            <a:avLst/>
          </a:prstGeom>
          <a:noFill/>
        </p:spPr>
      </p:pic>
      <p:pic>
        <p:nvPicPr>
          <p:cNvPr id="8196" name="Picture 4" descr="C:\Users\Анна\Desktop\Лид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9367" y="3624240"/>
            <a:ext cx="2165162" cy="3058949"/>
          </a:xfrm>
          <a:prstGeom prst="rect">
            <a:avLst/>
          </a:prstGeom>
          <a:noFill/>
        </p:spPr>
      </p:pic>
      <p:pic>
        <p:nvPicPr>
          <p:cNvPr id="8197" name="Picture 5" descr="C:\Users\Анна\Desktop\Никит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8375" y="1896035"/>
            <a:ext cx="2571613" cy="3601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887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artinki.me/large/201209/67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70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91277" y="1580494"/>
            <a:ext cx="450764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Спасибо!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19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1.imageban.ru/out/2011/09/22/bde12ef0fbe913993bd936a78a6911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5" y="0"/>
            <a:ext cx="12358255" cy="6908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83972" y="248194"/>
            <a:ext cx="794004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Личные данные</a:t>
            </a:r>
            <a:endParaRPr lang="ru-RU" sz="40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95401" y="1330046"/>
            <a:ext cx="1065276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>
              <a:tabLst>
                <a:tab pos="3479800" algn="l"/>
              </a:tabLst>
            </a:pPr>
            <a:r>
              <a:rPr lang="ru-RU" sz="2800" u="sng" dirty="0">
                <a:solidFill>
                  <a:srgbClr val="D8601E"/>
                </a:solidFill>
                <a:latin typeface="Times New Roman" pitchFamily="18" charset="0"/>
                <a:cs typeface="Times New Roman" pitchFamily="18" charset="0"/>
              </a:rPr>
              <a:t>Фамилия, имя, </a:t>
            </a:r>
            <a:r>
              <a:rPr lang="ru-RU" sz="2800" u="sng" dirty="0" smtClean="0">
                <a:solidFill>
                  <a:srgbClr val="D8601E"/>
                </a:solidFill>
                <a:latin typeface="Times New Roman" pitchFamily="18" charset="0"/>
                <a:cs typeface="Times New Roman" pitchFamily="18" charset="0"/>
              </a:rPr>
              <a:t>отчество: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Афанасенко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Анна Николаевна </a:t>
            </a:r>
          </a:p>
          <a:p>
            <a:pPr indent="449263">
              <a:tabLst>
                <a:tab pos="3479800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Воспитатель детского сада МБДОУ №7 «Родничок» с.Тасеево</a:t>
            </a:r>
          </a:p>
          <a:p>
            <a:pPr indent="449263">
              <a:tabLst>
                <a:tab pos="3479800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Красноярского края.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>
              <a:tabLst>
                <a:tab pos="3479800" algn="l"/>
              </a:tabLst>
            </a:pPr>
            <a:r>
              <a:rPr lang="ru-RU" sz="2800" u="sng" dirty="0">
                <a:solidFill>
                  <a:srgbClr val="D8601E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2800" dirty="0">
                <a:solidFill>
                  <a:srgbClr val="D860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D860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Высшее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>
              <a:tabLst>
                <a:tab pos="3479800" algn="l"/>
              </a:tabLst>
            </a:pPr>
            <a:r>
              <a:rPr lang="ru-RU" sz="2800" u="sng" dirty="0">
                <a:solidFill>
                  <a:srgbClr val="D8601E"/>
                </a:solidFill>
                <a:latin typeface="Times New Roman" pitchFamily="18" charset="0"/>
                <a:cs typeface="Times New Roman" pitchFamily="18" charset="0"/>
              </a:rPr>
              <a:t>Окончила: </a:t>
            </a:r>
            <a:r>
              <a:rPr lang="ru-RU" sz="2800" dirty="0">
                <a:solidFill>
                  <a:srgbClr val="D8601E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Красноярский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государственный  </a:t>
            </a:r>
          </a:p>
          <a:p>
            <a:pPr indent="449263" eaLnBrk="0" hangingPunct="0">
              <a:tabLst>
                <a:tab pos="3479800" algn="l"/>
              </a:tabLs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педагогический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университет им. В.П.Астафьева,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>
              <a:tabLst>
                <a:tab pos="3479800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2014г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      </a:t>
            </a:r>
          </a:p>
          <a:p>
            <a:pPr indent="449263">
              <a:tabLst>
                <a:tab pos="3479800" algn="l"/>
              </a:tabLst>
            </a:pPr>
            <a:r>
              <a:rPr lang="ru-RU" sz="2800" u="sng" dirty="0" smtClean="0">
                <a:solidFill>
                  <a:srgbClr val="D8601E"/>
                </a:solidFill>
                <a:latin typeface="Times New Roman" pitchFamily="18" charset="0"/>
                <a:cs typeface="Times New Roman" pitchFamily="18" charset="0"/>
              </a:rPr>
              <a:t>Специальность:</a:t>
            </a:r>
            <a:r>
              <a:rPr lang="en-US" sz="2800" u="sng" dirty="0" smtClean="0">
                <a:solidFill>
                  <a:srgbClr val="D860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>
              <a:tabLst>
                <a:tab pos="3479800" algn="l"/>
              </a:tabLst>
            </a:pPr>
            <a:r>
              <a:rPr lang="ru-RU" sz="2800" u="sng" dirty="0">
                <a:solidFill>
                  <a:srgbClr val="D8601E"/>
                </a:solidFill>
                <a:latin typeface="Times New Roman" pitchFamily="18" charset="0"/>
                <a:cs typeface="Times New Roman" pitchFamily="18" charset="0"/>
              </a:rPr>
              <a:t>Трудовой стаж:</a:t>
            </a:r>
            <a:r>
              <a:rPr lang="ru-RU" sz="2800" b="1" dirty="0">
                <a:solidFill>
                  <a:srgbClr val="D8601E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 лет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>
              <a:tabLst>
                <a:tab pos="3479800" algn="l"/>
              </a:tabLst>
            </a:pPr>
            <a:r>
              <a:rPr lang="ru-RU" sz="2800" u="sng" dirty="0">
                <a:solidFill>
                  <a:srgbClr val="D8601E"/>
                </a:solidFill>
                <a:latin typeface="Times New Roman" pitchFamily="18" charset="0"/>
                <a:cs typeface="Times New Roman" pitchFamily="18" charset="0"/>
              </a:rPr>
              <a:t>Педагогический стаж:</a:t>
            </a:r>
            <a:r>
              <a:rPr lang="ru-RU" sz="2800" dirty="0">
                <a:solidFill>
                  <a:srgbClr val="D860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D8601E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 лет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>
              <a:tabLst>
                <a:tab pos="3479800" algn="l"/>
              </a:tabLst>
            </a:pPr>
            <a:r>
              <a:rPr lang="ru-RU" sz="2800" u="sng" dirty="0">
                <a:solidFill>
                  <a:srgbClr val="D8601E"/>
                </a:solidFill>
                <a:latin typeface="Times New Roman" pitchFamily="18" charset="0"/>
                <a:cs typeface="Times New Roman" pitchFamily="18" charset="0"/>
              </a:rPr>
              <a:t>Стаж работы в данном ОУ:</a:t>
            </a:r>
            <a:r>
              <a:rPr lang="ru-RU" sz="2800" dirty="0">
                <a:solidFill>
                  <a:srgbClr val="D8601E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 лет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0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.imageban.ru/out/2011/09/22/bde12ef0fbe913993bd936a78a6911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5" y="0"/>
            <a:ext cx="12358255" cy="6908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99277" y="463255"/>
            <a:ext cx="89789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Образование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" name="Picture 3" descr="C:\Documents and Settings\Пользователь\Рабочий стол\школа\школа\анимация\003-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83316"/>
            <a:ext cx="1589087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Анна\Desktop\1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1560" y="1117833"/>
            <a:ext cx="7899955" cy="5740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1.imageban.ru/out/2011/09/22/bde12ef0fbe913993bd936a78a6911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5" y="0"/>
            <a:ext cx="12358255" cy="6908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00298" y="0"/>
            <a:ext cx="9325942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Times New Roman" pitchFamily="18" charset="0"/>
                <a:cs typeface="+mn-cs"/>
              </a:rPr>
              <a:t>Повышение квалификации: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6" name="Group 379"/>
          <p:cNvGraphicFramePr>
            <a:graphicFrameLocks/>
          </p:cNvGraphicFramePr>
          <p:nvPr/>
        </p:nvGraphicFramePr>
        <p:xfrm>
          <a:off x="4578534" y="1220568"/>
          <a:ext cx="7378335" cy="5030062"/>
        </p:xfrm>
        <a:graphic>
          <a:graphicData uri="http://schemas.openxmlformats.org/drawingml/2006/table">
            <a:tbl>
              <a:tblPr/>
              <a:tblGrid>
                <a:gridCol w="1148552"/>
                <a:gridCol w="3286590"/>
                <a:gridCol w="1090609"/>
                <a:gridCol w="1852584"/>
              </a:tblGrid>
              <a:tr h="858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cs typeface="Arial" charset="0"/>
                        </a:rPr>
                        <a:t>Учебный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cs typeface="Arial" charset="0"/>
                        </a:rPr>
                        <a:t>год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cs typeface="Arial" charset="0"/>
                        </a:rPr>
                        <a:t>               Название курса          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cs typeface="Arial" charset="0"/>
                        </a:rPr>
                        <a:t> Кол-во часов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cs typeface="Arial" charset="0"/>
                        </a:rPr>
                        <a:t>   Документ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628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2010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«Организация и содержание физкультурно-оздоровительной работы в ДОУ»</a:t>
                      </a:r>
                      <a:endParaRPr lang="ru-RU" sz="1600" b="1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Удостоверение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№27718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628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«Современное дошкольное образование: содержание, технологии и формы организации»</a:t>
                      </a:r>
                      <a:endParaRPr lang="ru-RU" sz="1600" b="1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Удостоверение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№13993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C:\Users\Анна\Desktop\1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6422" y="938213"/>
            <a:ext cx="2919798" cy="2193607"/>
          </a:xfrm>
          <a:prstGeom prst="rect">
            <a:avLst/>
          </a:prstGeom>
          <a:noFill/>
        </p:spPr>
      </p:pic>
      <p:pic>
        <p:nvPicPr>
          <p:cNvPr id="2052" name="Picture 4" descr="C:\Users\Анна\Desktop\P11801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5860" y="4046220"/>
            <a:ext cx="3177540" cy="2512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7965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1.imageban.ru/out/2011/09/22/bde12ef0fbe913993bd936a78a6911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5" y="0"/>
            <a:ext cx="12358255" cy="6908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646" y="0"/>
            <a:ext cx="9655834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Участие в сетевых сообществах,  </a:t>
            </a:r>
          </a:p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создание странички на сайте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3851" y="1166189"/>
            <a:ext cx="10123715" cy="569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012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1.imageban.ru/out/2011/09/22/bde12ef0fbe913993bd936a78a6911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5" y="0"/>
            <a:ext cx="12358255" cy="6908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646" y="0"/>
            <a:ext cx="9655834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Участие в сетевых сообществах,  </a:t>
            </a:r>
          </a:p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создание странички на сайте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034" y="1114779"/>
            <a:ext cx="10215155" cy="574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012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.imageban.ru/out/2011/09/22/bde12ef0fbe913993bd936a78a6911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5" y="0"/>
            <a:ext cx="12358255" cy="6908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D:\школа\учитель\рисуночки\картиушки\Knigi_ramka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7" y="365125"/>
            <a:ext cx="2170113" cy="213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148149" y="2246811"/>
            <a:ext cx="8406311" cy="363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ru-RU" sz="2800" b="1" dirty="0" smtClean="0">
                <a:latin typeface="Arial Narrow" panose="020B0606020202030204" pitchFamily="34" charset="0"/>
              </a:rPr>
              <a:t/>
            </a:r>
            <a:br>
              <a:rPr lang="ru-RU" sz="2800" b="1" dirty="0" smtClean="0">
                <a:latin typeface="Arial Narrow" panose="020B0606020202030204" pitchFamily="34" charset="0"/>
              </a:rPr>
            </a:br>
            <a:endParaRPr lang="ru-RU" sz="2800" b="1" dirty="0"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ru-RU" sz="3100" b="1" dirty="0" smtClean="0">
                <a:latin typeface="Arial Narrow" panose="020B0606020202030204" pitchFamily="34" charset="0"/>
              </a:rPr>
              <a:t> Участие </a:t>
            </a:r>
            <a:r>
              <a:rPr lang="ru-RU" sz="3100" b="1" dirty="0">
                <a:latin typeface="Arial Narrow" panose="020B0606020202030204" pitchFamily="34" charset="0"/>
              </a:rPr>
              <a:t>в сетевых </a:t>
            </a:r>
            <a:r>
              <a:rPr lang="ru-RU" sz="3100" b="1" dirty="0" smtClean="0">
                <a:latin typeface="Arial Narrow" panose="020B0606020202030204" pitchFamily="34" charset="0"/>
              </a:rPr>
              <a:t>сообществах</a:t>
            </a:r>
            <a:br>
              <a:rPr lang="ru-RU" sz="3100" b="1" dirty="0" smtClean="0">
                <a:latin typeface="Arial Narrow" panose="020B0606020202030204" pitchFamily="34" charset="0"/>
              </a:rPr>
            </a:br>
            <a:endParaRPr lang="ru-RU" sz="3100" b="1" dirty="0"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ru-RU" sz="3100" b="1" dirty="0" smtClean="0">
                <a:latin typeface="Arial Narrow" panose="020B0606020202030204" pitchFamily="34" charset="0"/>
              </a:rPr>
              <a:t> Наличие </a:t>
            </a:r>
            <a:r>
              <a:rPr lang="ru-RU" sz="3100" b="1" dirty="0">
                <a:latin typeface="Arial Narrow" panose="020B0606020202030204" pitchFamily="34" charset="0"/>
              </a:rPr>
              <a:t>странички на </a:t>
            </a:r>
            <a:r>
              <a:rPr lang="ru-RU" sz="3100" b="1" dirty="0" smtClean="0">
                <a:latin typeface="Arial Narrow" panose="020B0606020202030204" pitchFamily="34" charset="0"/>
              </a:rPr>
              <a:t>сайте</a:t>
            </a:r>
            <a:br>
              <a:rPr lang="ru-RU" sz="3100" b="1" dirty="0" smtClean="0">
                <a:latin typeface="Arial Narrow" panose="020B0606020202030204" pitchFamily="34" charset="0"/>
              </a:rPr>
            </a:br>
            <a:r>
              <a:rPr lang="ru-RU" sz="3100" b="1" dirty="0" smtClean="0">
                <a:latin typeface="Arial Narrow" panose="020B0606020202030204" pitchFamily="34" charset="0"/>
              </a:rPr>
              <a:t/>
            </a:r>
            <a:br>
              <a:rPr lang="ru-RU" sz="3100" b="1" dirty="0" smtClean="0">
                <a:latin typeface="Arial Narrow" panose="020B0606020202030204" pitchFamily="34" charset="0"/>
              </a:rPr>
            </a:br>
            <a:r>
              <a:rPr lang="ru-RU" sz="3100" b="1" dirty="0" smtClean="0">
                <a:latin typeface="Arial Narrow" panose="020B0606020202030204" pitchFamily="34" charset="0"/>
              </a:rPr>
              <a:t> Использование современных образовательных           технологий</a:t>
            </a:r>
            <a:br>
              <a:rPr lang="ru-RU" sz="3100" b="1" dirty="0" smtClean="0">
                <a:latin typeface="Arial Narrow" panose="020B0606020202030204" pitchFamily="34" charset="0"/>
              </a:rPr>
            </a:br>
            <a:r>
              <a:rPr lang="ru-RU" sz="3100" b="1" dirty="0" smtClean="0">
                <a:latin typeface="Arial Narrow" panose="020B0606020202030204" pitchFamily="34" charset="0"/>
              </a:rPr>
              <a:t/>
            </a:r>
            <a:br>
              <a:rPr lang="ru-RU" sz="3100" b="1" dirty="0" smtClean="0">
                <a:latin typeface="Arial Narrow" panose="020B0606020202030204" pitchFamily="34" charset="0"/>
              </a:rPr>
            </a:br>
            <a:r>
              <a:rPr lang="ru-RU" sz="3100" b="1" dirty="0" smtClean="0">
                <a:latin typeface="Arial Narrow" panose="020B0606020202030204" pitchFamily="34" charset="0"/>
              </a:rPr>
              <a:t> Публикации</a:t>
            </a:r>
            <a:endParaRPr lang="ru-RU" sz="3100" b="1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3225800" y="159417"/>
            <a:ext cx="840740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Научно – методическая деятельность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.imageban.ru/out/2011/09/22/bde12ef0fbe913993bd936a78a6911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5" y="0"/>
            <a:ext cx="12358255" cy="6908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7"/>
          <p:cNvSpPr>
            <a:spLocks noGrp="1"/>
          </p:cNvSpPr>
          <p:nvPr>
            <p:ph type="title"/>
          </p:nvPr>
        </p:nvSpPr>
        <p:spPr>
          <a:xfrm>
            <a:off x="3876719" y="0"/>
            <a:ext cx="442014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Свидетельство о публикации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42" name="Picture 2" descr="C:\Users\Анна\Desktop\1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643" y="1145632"/>
            <a:ext cx="3871609" cy="5712368"/>
          </a:xfrm>
          <a:prstGeom prst="rect">
            <a:avLst/>
          </a:prstGeom>
          <a:noFill/>
        </p:spPr>
      </p:pic>
      <p:pic>
        <p:nvPicPr>
          <p:cNvPr id="1027" name="Picture 3" descr="C:\Users\Анна\Desktop\публикация физ занят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9683" y="1175656"/>
            <a:ext cx="3702317" cy="5682343"/>
          </a:xfrm>
          <a:prstGeom prst="rect">
            <a:avLst/>
          </a:prstGeom>
          <a:noFill/>
        </p:spPr>
      </p:pic>
      <p:pic>
        <p:nvPicPr>
          <p:cNvPr id="1026" name="Picture 2" descr="C:\Users\Анна\Desktop\сертификат подводный ми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9498" y="1171307"/>
            <a:ext cx="3715967" cy="5686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.imageban.ru/out/2011/09/22/bde12ef0fbe913993bd936a78a6911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5" y="0"/>
            <a:ext cx="12358255" cy="6908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35859" y="427742"/>
            <a:ext cx="8520282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Инновационные  </a:t>
            </a:r>
          </a:p>
          <a:p>
            <a:pPr algn="ctr" eaLnBrk="1" hangingPunct="1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образовательные технологии</a:t>
            </a:r>
          </a:p>
        </p:txBody>
      </p:sp>
      <p:graphicFrame>
        <p:nvGraphicFramePr>
          <p:cNvPr id="8" name="Group 14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63430880"/>
              </p:ext>
            </p:extLst>
          </p:nvPr>
        </p:nvGraphicFramePr>
        <p:xfrm>
          <a:off x="1835859" y="1754508"/>
          <a:ext cx="9933866" cy="4868361"/>
        </p:xfrm>
        <a:graphic>
          <a:graphicData uri="http://schemas.openxmlformats.org/drawingml/2006/table">
            <a:tbl>
              <a:tblPr/>
              <a:tblGrid>
                <a:gridCol w="3383841"/>
                <a:gridCol w="6550025"/>
              </a:tblGrid>
              <a:tr h="594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Образовательные технологии</a:t>
                      </a:r>
                    </a:p>
                  </a:txBody>
                  <a:tcPr marL="91439" marR="91439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Примеры использования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Дифференцированное обучение</a:t>
                      </a:r>
                    </a:p>
                  </a:txBody>
                  <a:tcPr marL="91439" marR="91439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Задания различного уровня сложности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6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развивающего            обучения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</a:txBody>
                  <a:tcPr marL="91439" marR="91439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Презентации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Занятия с применением  ИКТ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проектного обучения</a:t>
                      </a:r>
                    </a:p>
                  </a:txBody>
                  <a:tcPr marL="91439" marR="91439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Информационные и исследовательские 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проекты     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2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Информационно- 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коммуникационные 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</a:t>
                      </a:r>
                    </a:p>
                  </a:txBody>
                  <a:tcPr marL="91439" marR="91439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Разработка презентаций к занятиям.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3" descr="TYPLO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141" y="-7082"/>
            <a:ext cx="1542611" cy="183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435</Words>
  <Application>Microsoft Office PowerPoint</Application>
  <PresentationFormat>Произвольный</PresentationFormat>
  <Paragraphs>124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Афанасенко  Анны  Николаевны   </vt:lpstr>
      <vt:lpstr>Слайд 2</vt:lpstr>
      <vt:lpstr>Образование</vt:lpstr>
      <vt:lpstr>Слайд 4</vt:lpstr>
      <vt:lpstr>Участие в сетевых сообществах,   создание странички на сайте</vt:lpstr>
      <vt:lpstr>Участие в сетевых сообществах,   создание странички на сайте</vt:lpstr>
      <vt:lpstr>   Участие в сетевых сообществах   Наличие странички на сайте   Использование современных образовательных           технологий   Публикации  </vt:lpstr>
      <vt:lpstr>Свидетельство о публикации</vt:lpstr>
      <vt:lpstr>Инновационные    образовательные технологии</vt:lpstr>
      <vt:lpstr>Публикации</vt:lpstr>
      <vt:lpstr>Патриотическое воспитание</vt:lpstr>
      <vt:lpstr>Участие в профессиональных  конкурсах</vt:lpstr>
      <vt:lpstr>Участие в профессиональных  творческих конкурсах</vt:lpstr>
      <vt:lpstr>Участие в I зональном молодёжном  форуме «ВОСТОК -2020: старт твоих побед»  2012 год</vt:lpstr>
      <vt:lpstr>Слайд 15</vt:lpstr>
      <vt:lpstr>Слайд 16</vt:lpstr>
      <vt:lpstr>VIII Краевой фестиваль семейных талантов «ОЧАГ»</vt:lpstr>
      <vt:lpstr>Слайд 18</vt:lpstr>
      <vt:lpstr>Слайд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Ульяна</dc:creator>
  <cp:lastModifiedBy>Анна</cp:lastModifiedBy>
  <cp:revision>56</cp:revision>
  <dcterms:created xsi:type="dcterms:W3CDTF">2013-10-28T10:08:11Z</dcterms:created>
  <dcterms:modified xsi:type="dcterms:W3CDTF">2015-03-14T05:32:32Z</dcterms:modified>
</cp:coreProperties>
</file>